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Proxima Nova"/>
      <p:regular r:id="rId9"/>
      <p:bold r:id="rId10"/>
      <p:italic r:id="rId11"/>
      <p:bold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ProximaNova-italic.fntdata"/><Relationship Id="rId10" Type="http://schemas.openxmlformats.org/officeDocument/2006/relationships/font" Target="fonts/ProximaNova-bold.fntdata"/><Relationship Id="rId12" Type="http://schemas.openxmlformats.org/officeDocument/2006/relationships/font" Target="fonts/ProximaNova-boldItalic.fntdata"/><Relationship Id="rId9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9b2aabfaf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9b2aabfaf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9b2aabfaf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9b2aabfaf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0" Type="http://schemas.openxmlformats.org/officeDocument/2006/relationships/image" Target="../media/image7.png"/><Relationship Id="rId9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7" Type="http://schemas.openxmlformats.org/officeDocument/2006/relationships/image" Target="../media/image8.png"/><Relationship Id="rId8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Relationship Id="rId11" Type="http://schemas.openxmlformats.org/officeDocument/2006/relationships/image" Target="../media/image7.png"/><Relationship Id="rId10" Type="http://schemas.openxmlformats.org/officeDocument/2006/relationships/image" Target="../media/image14.png"/><Relationship Id="rId12" Type="http://schemas.openxmlformats.org/officeDocument/2006/relationships/image" Target="../media/image1.png"/><Relationship Id="rId9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Relationship Id="rId7" Type="http://schemas.openxmlformats.org/officeDocument/2006/relationships/image" Target="../media/image17.pn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1049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Emoji mosaic effect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on the selfie background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94050" y="2986525"/>
            <a:ext cx="8355900" cy="19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chemeClr val="accent1"/>
                </a:solidFill>
              </a:rPr>
              <a:t>For the project, we used edge detection, background subtraction, template matching</a:t>
            </a:r>
            <a:r>
              <a:rPr lang="ko" sz="1150">
                <a:solidFill>
                  <a:schemeClr val="accent1"/>
                </a:solidFill>
              </a:rPr>
              <a:t>, simple Euclidean distance</a:t>
            </a:r>
            <a:r>
              <a:rPr lang="ko" sz="1150">
                <a:solidFill>
                  <a:schemeClr val="accent1"/>
                </a:solidFill>
              </a:rPr>
              <a:t>, histogram comparison, and referred covariance matrix algorithms. Through techniques learned, we extracted the background from users’ selfies. Then, a emoji mosaic effect will be applied on the photo’s background. Our design enables users to experience digital cyber world using a simple artistic filter!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510450" y="2624725"/>
            <a:ext cx="59997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Chaeun Hong (hong.930), Yuting Yang (yang.5493)</a:t>
            </a:r>
            <a:endParaRPr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3">
            <a:alphaModFix/>
          </a:blip>
          <a:srcRect b="8019" l="10659" r="10382" t="3076"/>
          <a:stretch/>
        </p:blipFill>
        <p:spPr>
          <a:xfrm>
            <a:off x="6796900" y="212475"/>
            <a:ext cx="1974900" cy="2678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820">
                <a:solidFill>
                  <a:schemeClr val="dk2"/>
                </a:solidFill>
              </a:rPr>
              <a:t>Framework</a:t>
            </a:r>
            <a:endParaRPr b="1" sz="2820">
              <a:solidFill>
                <a:schemeClr val="dk2"/>
              </a:solidFill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741825"/>
            <a:ext cx="4589700" cy="41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3655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Googling “iphone portrait image”, “selfie”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https://github.com/ericandrewlewis/emoji-mosaic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Algorithms/methods explored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Edge detection - Gaussian, Sobel, Canny, Laplacian of Gaussian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Binary image morphology - Dilation, Erosion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Mosaic - NCC, SAD, SSD, </a:t>
            </a: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Euclidean</a:t>
            </a: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distance, Covariance tracking (modified), </a:t>
            </a:r>
            <a:r>
              <a:rPr lang="ko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Bhattacharyya coefficient (for evaluating color histogram similarity).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we did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466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Chaeun - Image </a:t>
            </a: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segmentation</a:t>
            </a: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(foreground / background)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466" lvl="2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■"/>
            </a:pP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Lower brightness as a preprocessing -&gt; edge detection with LoG -&gt; Dilation edges &amp; fill inside of edges &amp; erosion -&gt; separate foreground &amp; background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466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Yuting - Image mosaic (background)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466" lvl="2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■"/>
            </a:pPr>
            <a:r>
              <a:rPr lang="ko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segmentation (Pixelization) -&gt; find best match emoji mosaic for each segmentation, testing different algorithms -&gt; recombine foreground and background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50"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9100" y="2270673"/>
            <a:ext cx="1729842" cy="1648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6934" y="2500219"/>
            <a:ext cx="1729842" cy="1648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b="82596" l="23473" r="68807" t="4822"/>
          <a:stretch/>
        </p:blipFill>
        <p:spPr>
          <a:xfrm>
            <a:off x="5470678" y="792700"/>
            <a:ext cx="1022471" cy="1017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1975" y="792688"/>
            <a:ext cx="471175" cy="47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60300" y="1263875"/>
            <a:ext cx="532850" cy="53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6825" y="806550"/>
            <a:ext cx="443475" cy="4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16819" y="1366234"/>
            <a:ext cx="443475" cy="4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6361850" y="2352950"/>
            <a:ext cx="166500" cy="1665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 rot="-1830542">
            <a:off x="6061540" y="1851114"/>
            <a:ext cx="220417" cy="344414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79100" y="2262728"/>
            <a:ext cx="1729850" cy="1663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820">
                <a:solidFill>
                  <a:schemeClr val="dk2"/>
                </a:solidFill>
              </a:rPr>
              <a:t>Result</a:t>
            </a:r>
            <a:endParaRPr b="1" sz="2820">
              <a:solidFill>
                <a:schemeClr val="dk2"/>
              </a:solidFill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5680550" y="572700"/>
            <a:ext cx="3463500" cy="45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443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15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Evaluate the results</a:t>
            </a:r>
            <a:endParaRPr sz="1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273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Foreground/background </a:t>
            </a:r>
            <a:r>
              <a:rPr lang="ko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segmentation</a:t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273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■"/>
            </a:pPr>
            <a:r>
              <a:rPr lang="ko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Laplacian of Gaussian filter shows the best</a:t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273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■"/>
            </a:pPr>
            <a:r>
              <a:rPr lang="ko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compared to the ground truth, accuracy at least 85%</a:t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273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Euclidean distance between RGBs works the best</a:t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443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15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Problems encountered</a:t>
            </a:r>
            <a:endParaRPr sz="1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Limited images are working for segmentation - e.g., Does not work well when the background has bright part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Template matching techniques for mosaic did not work as good as expected 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Influence of emojis’ background on color analysis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443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15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Lessons learned</a:t>
            </a:r>
            <a:endParaRPr sz="1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Difference between each mask in edge detection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the sigma values affect the result of edge detection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9043"/>
              <a:buFont typeface="Calibri"/>
              <a:buChar char="○"/>
            </a:pPr>
            <a:r>
              <a:rPr lang="ko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nly color information matters in generating mosaic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Clustering pixels greatly saves running time (inspired by Superpixels)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443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ko" sz="15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else could be done (if you had more time)?</a:t>
            </a:r>
            <a:endParaRPr sz="1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Revise code for better </a:t>
            </a: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</a:t>
            </a: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the foreground/background separation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6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■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e.g., Preprocessing the image to reduce brightness background only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7455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ko" sz="10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pply this to the video instead of image</a:t>
            </a:r>
            <a:endParaRPr sz="10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22339" l="12955" r="12545" t="13852"/>
          <a:stretch/>
        </p:blipFill>
        <p:spPr>
          <a:xfrm>
            <a:off x="1252417" y="1090425"/>
            <a:ext cx="1124188" cy="116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b="13140" l="12898" r="12541" t="4528"/>
          <a:stretch/>
        </p:blipFill>
        <p:spPr>
          <a:xfrm>
            <a:off x="2404156" y="1104081"/>
            <a:ext cx="1124182" cy="1148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5">
            <a:alphaModFix/>
          </a:blip>
          <a:srcRect b="11056" l="12152" r="12461" t="4923"/>
          <a:stretch/>
        </p:blipFill>
        <p:spPr>
          <a:xfrm>
            <a:off x="3555895" y="1098755"/>
            <a:ext cx="1124182" cy="115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6">
            <a:alphaModFix/>
          </a:blip>
          <a:srcRect b="10519" l="12297" r="12116" t="4024"/>
          <a:stretch/>
        </p:blipFill>
        <p:spPr>
          <a:xfrm>
            <a:off x="1252417" y="2285852"/>
            <a:ext cx="1124179" cy="1368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 rotWithShape="1">
          <a:blip r:embed="rId7">
            <a:alphaModFix/>
          </a:blip>
          <a:srcRect b="10492" l="12046" r="12190" t="3788"/>
          <a:stretch/>
        </p:blipFill>
        <p:spPr>
          <a:xfrm>
            <a:off x="2404156" y="2285267"/>
            <a:ext cx="1124179" cy="1369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8">
            <a:alphaModFix/>
          </a:blip>
          <a:srcRect b="10482" l="12129" r="11772" t="4432"/>
          <a:stretch/>
        </p:blipFill>
        <p:spPr>
          <a:xfrm>
            <a:off x="3555895" y="2285268"/>
            <a:ext cx="1124179" cy="1353458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1182000" y="3638722"/>
            <a:ext cx="119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Segmentation +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Euclidean distance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2431748" y="3666482"/>
            <a:ext cx="11241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Modified covariance tracking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3555889" y="3638722"/>
            <a:ext cx="11241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SSD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9">
            <a:alphaModFix/>
          </a:blip>
          <a:srcRect b="10391" l="12167" r="12212" t="3801"/>
          <a:stretch/>
        </p:blipFill>
        <p:spPr>
          <a:xfrm>
            <a:off x="4707637" y="2285260"/>
            <a:ext cx="1124186" cy="1353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 rotWithShape="1">
          <a:blip r:embed="rId10">
            <a:alphaModFix/>
          </a:blip>
          <a:srcRect b="12600" l="12627" r="12522" t="4830"/>
          <a:stretch/>
        </p:blipFill>
        <p:spPr>
          <a:xfrm>
            <a:off x="4707637" y="1104075"/>
            <a:ext cx="1124189" cy="114809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/>
        </p:nvSpPr>
        <p:spPr>
          <a:xfrm>
            <a:off x="4707637" y="3638722"/>
            <a:ext cx="11241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Bhattacharyya Coefficient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275" y="1103568"/>
            <a:ext cx="1194581" cy="1149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0300" y="2275216"/>
            <a:ext cx="1194576" cy="1371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275" y="1103568"/>
            <a:ext cx="1194581" cy="11491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30262" y="3687672"/>
            <a:ext cx="1194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Calibri"/>
                <a:ea typeface="Calibri"/>
                <a:cs typeface="Calibri"/>
                <a:sym typeface="Calibri"/>
              </a:rPr>
              <a:t>Original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